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  <p:sldMasterId id="2147483674" r:id="rId2"/>
    <p:sldMasterId id="2147483723" r:id="rId3"/>
    <p:sldMasterId id="2147483780" r:id="rId4"/>
  </p:sldMasterIdLst>
  <p:notesMasterIdLst>
    <p:notesMasterId r:id="rId51"/>
  </p:notesMasterIdLst>
  <p:handoutMasterIdLst>
    <p:handoutMasterId r:id="rId52"/>
  </p:handoutMasterIdLst>
  <p:sldIdLst>
    <p:sldId id="2145706738" r:id="rId5"/>
    <p:sldId id="2145706820" r:id="rId6"/>
    <p:sldId id="2145706781" r:id="rId7"/>
    <p:sldId id="2145706930" r:id="rId8"/>
    <p:sldId id="2145706794" r:id="rId9"/>
    <p:sldId id="2145706943" r:id="rId10"/>
    <p:sldId id="2145706792" r:id="rId11"/>
    <p:sldId id="2145706808" r:id="rId12"/>
    <p:sldId id="2145706949" r:id="rId13"/>
    <p:sldId id="2145706940" r:id="rId14"/>
    <p:sldId id="2145706944" r:id="rId15"/>
    <p:sldId id="2145706795" r:id="rId16"/>
    <p:sldId id="2145706809" r:id="rId17"/>
    <p:sldId id="2145706810" r:id="rId18"/>
    <p:sldId id="2145706811" r:id="rId19"/>
    <p:sldId id="2145706813" r:id="rId20"/>
    <p:sldId id="2145706964" r:id="rId21"/>
    <p:sldId id="2145706815" r:id="rId22"/>
    <p:sldId id="2145706814" r:id="rId23"/>
    <p:sldId id="2145706961" r:id="rId24"/>
    <p:sldId id="2145706828" r:id="rId25"/>
    <p:sldId id="2145706829" r:id="rId26"/>
    <p:sldId id="2145706830" r:id="rId27"/>
    <p:sldId id="2145706832" r:id="rId28"/>
    <p:sldId id="2145706834" r:id="rId29"/>
    <p:sldId id="2145706947" r:id="rId30"/>
    <p:sldId id="2145706825" r:id="rId31"/>
    <p:sldId id="2145706962" r:id="rId32"/>
    <p:sldId id="2145706959" r:id="rId33"/>
    <p:sldId id="2145706836" r:id="rId34"/>
    <p:sldId id="2145706827" r:id="rId35"/>
    <p:sldId id="2145706960" r:id="rId36"/>
    <p:sldId id="2145706946" r:id="rId37"/>
    <p:sldId id="2145706948" r:id="rId38"/>
    <p:sldId id="2145706951" r:id="rId39"/>
    <p:sldId id="2145706952" r:id="rId40"/>
    <p:sldId id="2145706963" r:id="rId41"/>
    <p:sldId id="2145706950" r:id="rId42"/>
    <p:sldId id="2145706953" r:id="rId43"/>
    <p:sldId id="2145706797" r:id="rId44"/>
    <p:sldId id="2145706955" r:id="rId45"/>
    <p:sldId id="2145706956" r:id="rId46"/>
    <p:sldId id="2145706954" r:id="rId47"/>
    <p:sldId id="2145706818" r:id="rId48"/>
    <p:sldId id="2145706798" r:id="rId49"/>
    <p:sldId id="214570674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pos="4704" userDrawn="1">
          <p15:clr>
            <a:srgbClr val="A4A3A4"/>
          </p15:clr>
        </p15:guide>
        <p15:guide id="6" orient="horz" pos="2472" userDrawn="1">
          <p15:clr>
            <a:srgbClr val="A4A3A4"/>
          </p15:clr>
        </p15:guide>
        <p15:guide id="7" orient="horz" pos="2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ston-Duce, Kortny" initials="RDK" lastIdx="12" clrIdx="0">
    <p:extLst>
      <p:ext uri="{19B8F6BF-5375-455C-9EA6-DF929625EA0E}">
        <p15:presenceInfo xmlns:p15="http://schemas.microsoft.com/office/powerpoint/2012/main" userId="S::Kortny.Rolston-Duce@Honeywell.com::c606c23e-0450-40dd-8aea-3a5ace7a974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800"/>
    <a:srgbClr val="3EBB3B"/>
    <a:srgbClr val="00D800"/>
    <a:srgbClr val="73D722"/>
    <a:srgbClr val="0057FF"/>
    <a:srgbClr val="E9422E"/>
    <a:srgbClr val="F14A23"/>
    <a:srgbClr val="F04B24"/>
    <a:srgbClr val="90ADB0"/>
    <a:srgbClr val="E44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718" autoAdjust="0"/>
    <p:restoredTop sz="96327" autoAdjust="0"/>
  </p:normalViewPr>
  <p:slideViewPr>
    <p:cSldViewPr snapToGrid="0">
      <p:cViewPr>
        <p:scale>
          <a:sx n="70" d="100"/>
          <a:sy n="70" d="100"/>
        </p:scale>
        <p:origin x="520" y="1440"/>
      </p:cViewPr>
      <p:guideLst>
        <p:guide orient="horz" pos="2952"/>
        <p:guide pos="3840"/>
        <p:guide orient="horz" pos="888"/>
        <p:guide pos="4704"/>
        <p:guide orient="horz" pos="2472"/>
        <p:guide orient="horz" pos="22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4" d="100"/>
        <a:sy n="104" d="100"/>
      </p:scale>
      <p:origin x="0" y="-1402"/>
    </p:cViewPr>
  </p:sorterViewPr>
  <p:notesViewPr>
    <p:cSldViewPr snapToGrid="0" showGuides="1">
      <p:cViewPr varScale="1">
        <p:scale>
          <a:sx n="111" d="100"/>
          <a:sy n="111" d="100"/>
        </p:scale>
        <p:origin x="27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A8545A-B05C-D444-B852-D5AB3347D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ED801-690A-4C45-AC55-458C5EDA20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C7438-782F-B54D-97A2-7FC0C0BC559F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62110-B434-0146-9527-EC78C970B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A2B73-DD34-9949-8A7B-5917966D6C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007EC-1ECD-2B48-B95C-B4B043FC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09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9F7E8-2213-467F-AD9B-17ACE48B62F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B7FB9-4A99-4510-A1B3-52404DF58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F41AFB-E4AA-4F0E-8F9A-1F2586CF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2" t="312" b="1"/>
          <a:stretch/>
        </p:blipFill>
        <p:spPr>
          <a:xfrm>
            <a:off x="0" y="428"/>
            <a:ext cx="12190476" cy="6857143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5964009"/>
            <a:ext cx="1115328" cy="643617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2719FF96-0633-4C24-A30C-14303506D6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3179" y="3882470"/>
            <a:ext cx="5011891" cy="29809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47B3220-607F-4799-9ECF-0595DF308D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69" y="3619500"/>
            <a:ext cx="6561385" cy="541933"/>
          </a:xfrm>
          <a:prstGeom prst="rect">
            <a:avLst/>
          </a:prstGeom>
        </p:spPr>
      </p:pic>
      <p:sp>
        <p:nvSpPr>
          <p:cNvPr id="22" name="Footer Placeholder 38">
            <a:extLst>
              <a:ext uri="{FF2B5EF4-FFF2-40B4-BE49-F238E27FC236}">
                <a16:creationId xmlns:a16="http://schemas.microsoft.com/office/drawing/2014/main" id="{4FD44A3A-BD76-4D1E-832D-41925514C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1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0" y="1638301"/>
            <a:ext cx="1005840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C920-6883-48E9-9FD7-97067AFB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15FD-8DBB-4420-8455-4803C77F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0140AE-48AD-4DE1-9A2A-FEDF4AB08F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05704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0" y="1638301"/>
            <a:ext cx="10058400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C920-6883-48E9-9FD7-97067AFB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15FD-8DBB-4420-8455-4803C77F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7586749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8" y="2133601"/>
            <a:ext cx="1005840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4921-98CF-4D8C-9323-7B9699A5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019500-01F5-4292-AE67-12A1626867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97703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0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8" y="2133601"/>
            <a:ext cx="1005840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4921-98CF-4D8C-9323-7B9699A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1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7586663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21A32-86B7-45E3-9C57-89AAF87C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7CA024A-C050-47FB-A092-061DBBEB53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85624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1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A5E91-3216-4B87-8740-003D32F1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5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4000" y="1147156"/>
            <a:ext cx="7586664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0" y="2133601"/>
            <a:ext cx="49377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44640" y="2133601"/>
            <a:ext cx="49377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C0D30-20AD-4AB9-A8C2-8F534069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12BB9AE-023A-46FC-A1E0-4DB8EC150C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65468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95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390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395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390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956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7586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117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87586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51172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1475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14758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0614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95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390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395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390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2400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3395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4390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2400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3395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4390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24001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8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80845C-AF3C-4CE5-A0D5-28B020C018EC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0867" y="0"/>
            <a:ext cx="11251133" cy="6857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1286" y="1047750"/>
            <a:ext cx="5170714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96EAF42-42EA-3140-BCBF-88CC59BBF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5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F8D4F-F0C4-4910-8E82-060E3DF57528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0866" y="1790"/>
            <a:ext cx="5155133" cy="6856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53200" y="2936630"/>
            <a:ext cx="5029200" cy="3063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641230"/>
            <a:ext cx="50292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A6D9607-4FD2-A444-85FD-2F45924ED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53C613-D41D-45BC-AB97-BC1FD60F7058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3200" y="0"/>
            <a:ext cx="5638800" cy="6856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24000" y="6492874"/>
            <a:ext cx="2852057" cy="365125"/>
          </a:xfrm>
        </p:spPr>
        <p:txBody>
          <a:bodyPr/>
          <a:lstStyle/>
          <a:p>
            <a:pPr algn="l"/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24000" y="2936630"/>
            <a:ext cx="4572000" cy="3063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641230"/>
            <a:ext cx="45720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F0E1F2-4CF8-AD4F-A35A-5D9C1B1A7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9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9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1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1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A5E91-3216-4B87-8740-003D32F1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04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D8C179-9D5B-4097-92B5-1204D259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7552A4-B2D0-4CF4-B63D-335338F858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572926-BA40-4237-B783-8F7CB08DF1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C6ADBDA-9A1C-4144-BC52-80E685DE7E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86539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8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521DB6-D0BB-44C1-8E91-3E536B406AE1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EF2E71DB-1D72-49E0-9DF0-BF206880F810}"/>
              </a:ext>
            </a:extLst>
          </p:cNvPr>
          <p:cNvSpPr txBox="1">
            <a:spLocks/>
          </p:cNvSpPr>
          <p:nvPr userDrawn="1"/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2022 by Quantinuum.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68E413-D3F7-45C2-B44F-0E5B33CD2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83E996-B652-43BB-B435-F4CF4A47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2B770D-939F-0345-A303-561CF54601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0C9787-FE6D-4ADF-BD51-09E77341CF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D037A-799B-49F7-89F0-D2C24FCA3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0"/>
            <a:ext cx="10506892" cy="45339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A9F7E-7033-409C-8970-A0B62A00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ED801-5C95-4856-B9C6-4F0C01944C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67D86-6452-4597-A561-D46E831FC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8609278-64B8-4A07-9795-C88CCFFC64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0542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0"/>
            <a:ext cx="10506892" cy="45339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A9F7E-7033-409C-8970-A0B62A00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ED801-5C95-4856-B9C6-4F0C01944C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67D86-6452-4597-A561-D46E831FC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7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803524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6800" y="2133601"/>
            <a:ext cx="1051560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0E643A8-D8FE-4A27-A6DD-2DB64FA7F2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061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6800" y="2133600"/>
            <a:ext cx="10515599" cy="40386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2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803524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0E643A8-D8FE-4A27-A6DD-2DB64FA7F2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933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10506893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9848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6040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C5E2A98-69BD-46D8-8092-31BF4C76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B08B96-9F86-415B-9C93-5A89BC2F0E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CA2619-3895-4CE5-9790-6F6720DF4D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DE7EF5-EE57-466D-B190-87DDC5B1661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722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08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081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439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984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0812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4398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7984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5157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51570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66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7B4D9B-18B8-473A-B2EE-C693BBBCA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5786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7115" y="4697065"/>
            <a:ext cx="5099397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6847115" y="4540052"/>
            <a:ext cx="5099397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7115" y="2651143"/>
            <a:ext cx="5099397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7115" y="3693569"/>
            <a:ext cx="5099397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7115" y="5560847"/>
            <a:ext cx="243815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161" y="4409333"/>
            <a:ext cx="5033732" cy="41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D4F80-5167-48A9-BA93-883F2111816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5922" y="4979620"/>
            <a:ext cx="6326920" cy="1898648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4BFB0FCC-DF6B-4915-B2AB-5CFEB4F71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 marL="288925" indent="0">
              <a:buNone/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755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8545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954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550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8545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9540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2788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94070" y="1047750"/>
            <a:ext cx="5197929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D87B2-04B6-484E-B1D6-41201556D4D4}"/>
              </a:ext>
            </a:extLst>
          </p:cNvPr>
          <p:cNvSpPr/>
          <p:nvPr userDrawn="1"/>
        </p:nvSpPr>
        <p:spPr>
          <a:xfrm rot="16200000">
            <a:off x="5806443" y="472440"/>
            <a:ext cx="579118" cy="1219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785EFED4-7C2D-4CE5-8152-B9CB6C937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A6F67-EC50-40EC-B1FD-C4B177E13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00373-0D38-4ED2-9789-EAE57E7784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90"/>
            <a:ext cx="60960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53200" y="2948215"/>
            <a:ext cx="50292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652814"/>
            <a:ext cx="50292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1CA45-DFF6-4A78-96CC-DAE3845D02DB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3">
            <a:extLst>
              <a:ext uri="{FF2B5EF4-FFF2-40B4-BE49-F238E27FC236}">
                <a16:creationId xmlns:a16="http://schemas.microsoft.com/office/drawing/2014/main" id="{14C7EB17-9166-4CF2-9E5B-5624E61E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D20CD7-0AAB-4256-AF42-D3518FF121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01838-FB83-4FD0-A764-85FCA7F8E1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790"/>
            <a:ext cx="60960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6800" y="2936631"/>
            <a:ext cx="45720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41230"/>
            <a:ext cx="45720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BBB1A-F7F7-4CBD-AC38-0029C7C946E2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13">
            <a:extLst>
              <a:ext uri="{FF2B5EF4-FFF2-40B4-BE49-F238E27FC236}">
                <a16:creationId xmlns:a16="http://schemas.microsoft.com/office/drawing/2014/main" id="{0D74B3D6-4EC8-493F-8A76-D848C69D4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905ACA-603F-4C38-92DB-E93D2EF3D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CC1DF-36C5-4FB1-85B3-2A2DF93672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562895-42AC-452D-8609-D2299A8DB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4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87237-7DA5-4F41-A20D-6CC7DE10F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CB619-134D-4A43-B2E1-2BFF16954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2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CCC0C8-0DA5-4778-8470-20F7626D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40A9AF-3E56-4334-BD37-1F576F64C6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A150C-A1B5-41EC-B0C9-90387CD20F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DCD5F97-8A99-4A73-833F-7498BE868B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797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83EC-886D-45D3-8291-D34AEACD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04E5F8-EC36-4850-ACF9-1B71832C5A5E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51E6A48B-2C94-43FF-8275-CF9B76A26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E7436-A78F-4A12-9E2B-6ACC7CD461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F9F7A-B20D-D54E-8F98-B3082A0AA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022EE1-67A8-4112-AC91-725CE940C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B6779D-3746-4093-899F-1070D8839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29" t="1018" r="1" b="312"/>
          <a:stretch/>
        </p:blipFill>
        <p:spPr>
          <a:xfrm>
            <a:off x="0" y="0"/>
            <a:ext cx="6920615" cy="6857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6714" y="2252624"/>
            <a:ext cx="4134272" cy="1310098"/>
          </a:xfrm>
          <a:prstGeom prst="rect">
            <a:avLst/>
          </a:prstGeom>
          <a:noFill/>
        </p:spPr>
        <p:txBody>
          <a:bodyPr lIns="91440" tIns="45720" bIns="0" anchor="b" anchorCtr="0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456714" y="3537086"/>
            <a:ext cx="4134272" cy="43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635BA83C-DE34-454C-A613-B40E62F12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3563772-4BD2-465C-9F12-9F20CEC1F5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1" y="4137190"/>
            <a:ext cx="5033732" cy="415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21C7F-68BE-4324-9DE0-1741A8E9B3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89121" y="4826633"/>
            <a:ext cx="3757287" cy="13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3850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10506892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6F1DC1-5F92-4311-8504-6DAA8F8C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C02AA-B01F-4AFE-A142-BED14BB2F8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8C1F6F-370C-495E-BFC8-F0AFF35BCD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730398BA-5F3A-48F5-9B32-7C7EABD8A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35140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10506892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6F1DC1-5F92-4311-8504-6DAA8F8C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C02AA-B01F-4AFE-A142-BED14BB2F8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8C1F6F-370C-495E-BFC8-F0AFF35BCD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0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1050689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1C18EAA-F029-4CC1-B87B-C762B355AE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7286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1050689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0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EA038D5-0BF9-4CE9-9476-52D76D57068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81307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5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516636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ADC8BF9-AABE-4978-8EDF-D76F25485C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6040" y="1638301"/>
            <a:ext cx="516636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FFFB9A-F51D-4258-9B72-A3CE06D8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E5F18C-E2C4-431E-97FE-E4FB5A3B48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49898A-0305-4F97-9962-EDA3A95E10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402D0DD-6034-4176-BC3C-FB07A1D37AC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63983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6040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08E317-0526-4296-A2F6-716DCEBC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29EF34-312C-417E-8666-13DA79CD79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390CD-E301-41DA-9596-91B921D772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6372123-80DE-46A1-8C5C-E5F3006D2F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8374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83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081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439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984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0812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4398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7984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5157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51570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84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D0DAE8-154B-4616-9099-42C27DB9F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2" t="747" b="735"/>
          <a:stretch/>
        </p:blipFill>
        <p:spPr>
          <a:xfrm>
            <a:off x="0" y="0"/>
            <a:ext cx="730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8228" y="2252624"/>
            <a:ext cx="3995057" cy="1310098"/>
          </a:xfrm>
          <a:prstGeom prst="rect">
            <a:avLst/>
          </a:prstGeom>
          <a:noFill/>
        </p:spPr>
        <p:txBody>
          <a:bodyPr lIns="91440" tIns="45720" bIns="0" anchor="b" anchorCtr="0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598229" y="3537086"/>
            <a:ext cx="3992371" cy="43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635BA83C-DE34-454C-A613-B40E62F12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F12BF58-0A02-425B-BC23-AB33D219B4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1" y="3859604"/>
            <a:ext cx="5033732" cy="415757"/>
          </a:xfrm>
          <a:prstGeom prst="rect">
            <a:avLst/>
          </a:prstGeom>
        </p:spPr>
      </p:pic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956D704C-1EE2-4111-8D64-3C7DDF32F4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59795" y="4118062"/>
            <a:ext cx="1608307" cy="25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25654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755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8545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954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550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8545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9540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2788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6728" y="1047750"/>
            <a:ext cx="5165271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F2179-3B00-4A7F-9598-E389230A2728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63870AC9-4870-444A-A5C5-302065D4F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0F9B3-FC07-419C-9555-10DBA09354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B358C-AEC2-4F78-A76F-6BFEC07AD9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90"/>
            <a:ext cx="56388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2933701"/>
            <a:ext cx="54864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38300"/>
            <a:ext cx="5486400" cy="9847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55F00-C3AF-4C0E-9A5B-3E6EC8BF15AD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3CAFEB92-9523-4C04-98CD-51710E763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370635-0684-4A54-89A2-5DA97DB859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C8524-244D-4CC0-A46E-85D9220951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3200" y="1790"/>
            <a:ext cx="56388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6800" y="2940958"/>
            <a:ext cx="50292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45557"/>
            <a:ext cx="5029200" cy="9847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0E78C-F172-4640-8C7C-72E745DFA2C3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D15A8AA7-91C1-47AA-AC85-8DC102034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6A56DE-2D22-4F19-B1BF-36A82B6984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8BEBD-9B15-8141-ADB7-27993CF945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073F-5BA6-4221-8CC8-507FE399E3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799D3-3235-47AC-B92F-5B4ACA0CF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7C69-DCA7-4143-A00F-40F30FE44F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only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10506893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1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BD5D-50BE-4DB8-9C44-73A348302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68048-785F-4B61-BF6B-3C0A4E4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0AAD06-81F5-49DF-87B3-23DE56891E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63545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89054E-5F9A-48D1-9F07-1C2EBE1184E3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6990EA5-20C6-4619-973F-840BA8CAE0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536" y="6274644"/>
            <a:ext cx="2308135" cy="3786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72D42-023A-41CC-8390-16A4F7AA35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43E669-DCDE-42FB-B76B-D03810D5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10058400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7D1C73C-6107-6F46-8A35-1AA687DA0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17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image" Target="../media/image16.png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18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image" Target="../media/image18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8">
            <a:extLst>
              <a:ext uri="{FF2B5EF4-FFF2-40B4-BE49-F238E27FC236}">
                <a16:creationId xmlns:a16="http://schemas.microsoft.com/office/drawing/2014/main" id="{B5BF8405-CAC0-4664-98AE-4548D818E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8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7" r:id="rId2"/>
    <p:sldLayoutId id="2147483817" r:id="rId3"/>
    <p:sldLayoutId id="2147483818" r:id="rId4"/>
    <p:sldLayoutId id="2147483799" r:id="rId5"/>
    <p:sldLayoutId id="2147483805" r:id="rId6"/>
    <p:sldLayoutId id="214748385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4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670E0C6-55A6-4BB0-B254-222108A0A8B6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638300"/>
            <a:ext cx="10058400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EBB2-2889-4CBE-8828-A331A1D61C9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0" y="6492875"/>
            <a:ext cx="1021757" cy="365125"/>
          </a:xfrm>
          <a:prstGeom prst="rect">
            <a:avLst/>
          </a:prstGeom>
        </p:spPr>
        <p:txBody>
          <a:bodyPr vert="horz" lIns="18288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B702C0C-41DB-4E7F-8039-5F2D18F852CC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6898E-F4C7-411E-9514-723FB737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10058400" cy="634099"/>
          </a:xfrm>
          <a:prstGeom prst="rect">
            <a:avLst/>
          </a:prstGeom>
          <a:noFill/>
        </p:spPr>
        <p:txBody>
          <a:bodyPr lIns="18288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06EBCD8-9A70-4E47-83BF-A3AA5077B78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536" y="6274644"/>
            <a:ext cx="2308135" cy="37863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F2A5E90-FE34-1642-AFE8-91A0D9A83C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22" r:id="rId2"/>
    <p:sldLayoutId id="2147483678" r:id="rId3"/>
    <p:sldLayoutId id="2147483717" r:id="rId4"/>
    <p:sldLayoutId id="2147483718" r:id="rId5"/>
    <p:sldLayoutId id="2147483801" r:id="rId6"/>
    <p:sldLayoutId id="2147483677" r:id="rId7"/>
    <p:sldLayoutId id="2147483847" r:id="rId8"/>
    <p:sldLayoutId id="2147483720" r:id="rId9"/>
    <p:sldLayoutId id="2147483806" r:id="rId10"/>
    <p:sldLayoutId id="2147483807" r:id="rId11"/>
    <p:sldLayoutId id="2147483849" r:id="rId12"/>
    <p:sldLayoutId id="2147483682" r:id="rId13"/>
    <p:sldLayoutId id="2147483713" r:id="rId14"/>
    <p:sldLayoutId id="2147483684" r:id="rId15"/>
    <p:sldLayoutId id="2147483721" r:id="rId16"/>
    <p:sldLayoutId id="2147483903" r:id="rId17"/>
    <p:sldLayoutId id="2147483904" r:id="rId18"/>
    <p:sldLayoutId id="2147483955" r:id="rId19"/>
    <p:sldLayoutId id="2147483956" r:id="rId20"/>
    <p:sldLayoutId id="214748395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orient="horz" pos="720" userDrawn="1">
          <p15:clr>
            <a:srgbClr val="F26B43"/>
          </p15:clr>
        </p15:guide>
        <p15:guide id="9" pos="412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C0C9120-6C7F-40A0-9545-67B40BDB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01" y="142585"/>
            <a:ext cx="10506892" cy="732446"/>
          </a:xfrm>
          <a:prstGeom prst="rect">
            <a:avLst/>
          </a:prstGeom>
          <a:noFill/>
        </p:spPr>
        <p:txBody>
          <a:bodyPr lIns="9144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95CF8-1961-42AF-880B-8F6584818E8F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9F54D0D-44CA-49D1-AF62-F3C7BFF6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43" y="6492875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658F95C4-F883-4EC4-85A3-1E2491428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59984-C912-4A2D-8B61-ACBEEC21E9AA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1" y="142585"/>
            <a:ext cx="625929" cy="112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CDD781-C823-42C3-BD4C-E2AA11B3A5F6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509" y="1638300"/>
            <a:ext cx="10506891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304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52" r:id="rId2"/>
    <p:sldLayoutId id="2147483736" r:id="rId3"/>
    <p:sldLayoutId id="2147483803" r:id="rId4"/>
    <p:sldLayoutId id="2147483738" r:id="rId5"/>
    <p:sldLayoutId id="2147483802" r:id="rId6"/>
    <p:sldLayoutId id="2147483804" r:id="rId7"/>
    <p:sldLayoutId id="2147483846" r:id="rId8"/>
    <p:sldLayoutId id="2147483742" r:id="rId9"/>
    <p:sldLayoutId id="2147483808" r:id="rId10"/>
    <p:sldLayoutId id="2147483809" r:id="rId11"/>
    <p:sldLayoutId id="2147483848" r:id="rId12"/>
    <p:sldLayoutId id="2147483744" r:id="rId13"/>
    <p:sldLayoutId id="2147483747" r:id="rId14"/>
    <p:sldLayoutId id="2147483748" r:id="rId15"/>
    <p:sldLayoutId id="2147483750" r:id="rId16"/>
    <p:sldLayoutId id="2147483902" r:id="rId17"/>
    <p:sldLayoutId id="2147483905" r:id="rId18"/>
    <p:sldLayoutId id="214748390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pos="672" userDrawn="1">
          <p15:clr>
            <a:srgbClr val="F26B43"/>
          </p15:clr>
        </p15:guide>
        <p15:guide id="9" orient="horz" pos="809" userDrawn="1">
          <p15:clr>
            <a:srgbClr val="F26B43"/>
          </p15:clr>
        </p15:guide>
        <p15:guide id="10" pos="4128" userDrawn="1">
          <p15:clr>
            <a:srgbClr val="F26B43"/>
          </p15:clr>
        </p15:guide>
        <p15:guide id="11" pos="35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5000">
              <a:schemeClr val="tx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C0C9120-6C7F-40A0-9545-67B40BDB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1" cy="732446"/>
          </a:xfrm>
          <a:prstGeom prst="rect">
            <a:avLst/>
          </a:prstGeom>
          <a:noFill/>
        </p:spPr>
        <p:txBody>
          <a:bodyPr lIns="9144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95CF8-1961-42AF-880B-8F6584818E8F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9F54D0D-44CA-49D1-AF62-F3C7BFF6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43" y="6492875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658F95C4-F883-4EC4-85A3-1E2491428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59984-C912-4A2D-8B61-ACBEEC21E9AA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CDD781-C823-42C3-BD4C-E2AA11B3A5F6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509" y="1638300"/>
            <a:ext cx="10506891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644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1" r:id="rId2"/>
    <p:sldLayoutId id="2147483783" r:id="rId3"/>
    <p:sldLayoutId id="2147483844" r:id="rId4"/>
    <p:sldLayoutId id="2147483784" r:id="rId5"/>
    <p:sldLayoutId id="2147483800" r:id="rId6"/>
    <p:sldLayoutId id="2147483782" r:id="rId7"/>
    <p:sldLayoutId id="2147483845" r:id="rId8"/>
    <p:sldLayoutId id="2147483785" r:id="rId9"/>
    <p:sldLayoutId id="2147483786" r:id="rId10"/>
    <p:sldLayoutId id="2147483810" r:id="rId11"/>
    <p:sldLayoutId id="2147483811" r:id="rId12"/>
    <p:sldLayoutId id="2147483816" r:id="rId13"/>
    <p:sldLayoutId id="2147483787" r:id="rId14"/>
    <p:sldLayoutId id="2147483788" r:id="rId15"/>
    <p:sldLayoutId id="2147483789" r:id="rId16"/>
    <p:sldLayoutId id="214748379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SzPct val="100000"/>
        <a:buFont typeface="Arial" panose="020B0604020202020204" pitchFamily="34" charset="0"/>
        <a:buChar char="ꟷ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pos="672" userDrawn="1">
          <p15:clr>
            <a:srgbClr val="F26B43"/>
          </p15:clr>
        </p15:guide>
        <p15:guide id="9" orient="horz" pos="805" userDrawn="1">
          <p15:clr>
            <a:srgbClr val="F26B43"/>
          </p15:clr>
        </p15:guide>
        <p15:guide id="10" pos="4128" userDrawn="1">
          <p15:clr>
            <a:srgbClr val="F26B43"/>
          </p15:clr>
        </p15:guide>
        <p15:guide id="11" pos="35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emf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emf"/><Relationship Id="rId4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AC41B3-3714-4C7B-A44C-1D1D9E18C4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4701" y="4697065"/>
            <a:ext cx="4042971" cy="656888"/>
          </a:xfrm>
        </p:spPr>
        <p:txBody>
          <a:bodyPr/>
          <a:lstStyle/>
          <a:p>
            <a:r>
              <a:rPr lang="en-US" dirty="0"/>
              <a:t>Nathan Fitzpatrick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E2505-D724-41E3-8F90-269D43B3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Quantum Chemistry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7F872-E6B6-4F71-82FE-F965D7A9F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Quantinuum</a:t>
            </a:r>
            <a:r>
              <a:rPr lang="en-US" dirty="0"/>
              <a:t> Winter School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7D2A7-1C35-42E8-A8F9-132636CCDE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4701" y="5926346"/>
            <a:ext cx="2297397" cy="438808"/>
          </a:xfr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2020E-3C6D-4F77-93BD-A47920465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NoN-Physical</a:t>
            </a:r>
            <a:r>
              <a:rPr lang="en-GB" dirty="0"/>
              <a:t> 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075506" y="1064169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When applied to Helium this method general more solutions than observed by experiment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Only the antisymmetric solutions are in nature.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 Need a method to take account for this!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48316-F756-214C-79BE-4520E7EAE50F}"/>
              </a:ext>
            </a:extLst>
          </p:cNvPr>
          <p:cNvSpPr txBox="1"/>
          <p:nvPr/>
        </p:nvSpPr>
        <p:spPr>
          <a:xfrm>
            <a:off x="9771529" y="406997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F07F8-78BA-EFA1-8DE6-46A17433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907" y="2086768"/>
            <a:ext cx="2636186" cy="27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Spin Orbitals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7907" y="1299556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Spin projection in paired spatial orbital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 err="1"/>
                  <a:t>r</a:t>
                </a:r>
                <a:r>
                  <a:rPr lang="en-GB" baseline="-25000" dirty="0" err="1"/>
                  <a:t>i</a:t>
                </a:r>
                <a:r>
                  <a:rPr lang="en-GB" dirty="0"/>
                  <a:t> = electronic position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 discrete spin variable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are spin 1/2 and -1/2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= position – spin variable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</p:txBody>
          </p:sp>
        </mc:Choice>
        <mc:Fallback xmlns="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907" y="1299556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3" b="-9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3D4C69-74F1-4C27-11C8-7EA339DB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50" y="2252742"/>
            <a:ext cx="44069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Antisymmetry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Electrons were discovered to antisymmetric </a:t>
            </a:r>
            <a:r>
              <a:rPr lang="en-GB" dirty="0" err="1"/>
              <a:t>wrt</a:t>
            </a:r>
            <a:r>
              <a:rPr lang="en-GB" dirty="0"/>
              <a:t> to particle exchange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Because of the universe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How does this effect the Hartree product?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A907B-A7F6-C0EF-69EE-DA1D3DD3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2446"/>
            <a:ext cx="7772400" cy="4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0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Antisymmetry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2 electron example 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How does this effect the Hartree product?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2 electron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2260A4-91E3-E6E8-52F6-4359DBE2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474333"/>
            <a:ext cx="46482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B3A79A-71AD-4776-773B-63871C636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88533"/>
            <a:ext cx="7772400" cy="8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Slater Determinants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317485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Has determinant form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 Antisymmetric </a:t>
            </a:r>
            <a:r>
              <a:rPr lang="en-GB" dirty="0" err="1"/>
              <a:t>ket</a:t>
            </a: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 electrons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8A93FB-12BB-9199-C5A2-8BF5192C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946" y="2507835"/>
            <a:ext cx="6166105" cy="820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53C857-96BF-A158-886A-638CD7C4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9" y="4324395"/>
            <a:ext cx="7772400" cy="175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Slater Determinants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Determinant properties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Column switching switches sign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Bra-</a:t>
            </a:r>
            <a:r>
              <a:rPr lang="en-GB" dirty="0" err="1"/>
              <a:t>ket</a:t>
            </a:r>
            <a:r>
              <a:rPr lang="en-GB" dirty="0"/>
              <a:t> notation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E90EFC-E8FB-AA42-5E00-1F90D681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16" y="2684677"/>
            <a:ext cx="9710072" cy="1447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7F8FCD-F045-EE83-699C-128F891FF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395" y="5137208"/>
            <a:ext cx="5441915" cy="4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6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@2022 by </a:t>
            </a:r>
            <a:r>
              <a:rPr lang="en-US" dirty="0" err="1"/>
              <a:t>Quantinuum</a:t>
            </a:r>
            <a:r>
              <a:rPr lang="en-US" dirty="0"/>
              <a:t>. All rights reserved.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210277"/>
            <a:ext cx="10506892" cy="732446"/>
          </a:xfrm>
        </p:spPr>
        <p:txBody>
          <a:bodyPr>
            <a:normAutofit/>
          </a:bodyPr>
          <a:lstStyle/>
          <a:p>
            <a:r>
              <a:rPr lang="en-GB" dirty="0"/>
              <a:t>The Exchange Correlation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AutoShape 4" descr="1.16: Fundamentals of Electron Absorption Spectroscopy ...">
            <a:extLst>
              <a:ext uri="{FF2B5EF4-FFF2-40B4-BE49-F238E27FC236}">
                <a16:creationId xmlns:a16="http://schemas.microsoft.com/office/drawing/2014/main" id="{2EDF636B-72DC-C423-A4FA-80BE973591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1.16: Fundamentals of Electron Absorption Spectroscopy ...">
            <a:extLst>
              <a:ext uri="{FF2B5EF4-FFF2-40B4-BE49-F238E27FC236}">
                <a16:creationId xmlns:a16="http://schemas.microsoft.com/office/drawing/2014/main" id="{B7B9DEB4-0E0C-BA49-2BDA-B4E241F10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-1340443"/>
            <a:ext cx="5074243" cy="507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B4F22532-F117-39D1-5193-35AAF34DE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80EF5502-2E25-C772-9476-6B12D1316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5484" y="775710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Due to antisymmetry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Parallel spins in different spatial orbitals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Probability of finding electron1 at r1 with spin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electron2 at r2 with spin sigma 2</a:t>
                </a:r>
              </a:p>
              <a:p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80EF5502-2E25-C772-9476-6B12D1316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84" y="775710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b="-98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CC488F-9212-BA7B-6CB5-27F37B176224}"/>
              </a:ext>
            </a:extLst>
          </p:cNvPr>
          <p:cNvSpPr txBox="1"/>
          <p:nvPr/>
        </p:nvSpPr>
        <p:spPr>
          <a:xfrm>
            <a:off x="4357991" y="20622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2A36BF-2C13-AC34-CFD1-9225558F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27" y="1671433"/>
            <a:ext cx="3467293" cy="3032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F9FCB-38D9-435E-DE18-75B59F80B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8" y="2703947"/>
            <a:ext cx="7772400" cy="23641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9734A0-9D01-3698-4F63-ED9C7ADB1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893" y="1726709"/>
            <a:ext cx="2882900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06AC4B-6719-DF90-1DDF-C07B1275E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893" y="1133637"/>
            <a:ext cx="288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@2022 by </a:t>
            </a:r>
            <a:r>
              <a:rPr lang="en-US" dirty="0" err="1"/>
              <a:t>Quantinuum</a:t>
            </a:r>
            <a:r>
              <a:rPr lang="en-US" dirty="0"/>
              <a:t>. All rights reserved.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210277"/>
            <a:ext cx="10506892" cy="732446"/>
          </a:xfrm>
        </p:spPr>
        <p:txBody>
          <a:bodyPr>
            <a:normAutofit/>
          </a:bodyPr>
          <a:lstStyle/>
          <a:p>
            <a:r>
              <a:rPr lang="en-GB" dirty="0"/>
              <a:t>The Exchange Correlation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AutoShape 4" descr="1.16: Fundamentals of Electron Absorption Spectroscopy ...">
            <a:extLst>
              <a:ext uri="{FF2B5EF4-FFF2-40B4-BE49-F238E27FC236}">
                <a16:creationId xmlns:a16="http://schemas.microsoft.com/office/drawing/2014/main" id="{2EDF636B-72DC-C423-A4FA-80BE973591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1.16: Fundamentals of Electron Absorption Spectroscopy ...">
            <a:extLst>
              <a:ext uri="{FF2B5EF4-FFF2-40B4-BE49-F238E27FC236}">
                <a16:creationId xmlns:a16="http://schemas.microsoft.com/office/drawing/2014/main" id="{B7B9DEB4-0E0C-BA49-2BDA-B4E241F10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-1340443"/>
            <a:ext cx="5074243" cy="507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B4F22532-F117-39D1-5193-35AAF34DE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80EF5502-2E25-C772-9476-6B12D1316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5484" y="775710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Parallel spins in different spatial orbitals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Integrate over spin where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b="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b="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b="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b="0" dirty="0"/>
                  <a:t>No terms cancel because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b="0" dirty="0"/>
                  <a:t> 1</a:t>
                </a:r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80EF5502-2E25-C772-9476-6B12D1316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84" y="775710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b="-98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CC488F-9212-BA7B-6CB5-27F37B176224}"/>
              </a:ext>
            </a:extLst>
          </p:cNvPr>
          <p:cNvSpPr txBox="1"/>
          <p:nvPr/>
        </p:nvSpPr>
        <p:spPr>
          <a:xfrm>
            <a:off x="4357991" y="20622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A2F317-21A2-37DE-F3BF-894A62CBE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9" y="4499562"/>
            <a:ext cx="7772400" cy="9055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BB9CF9-05BA-A4CE-D444-7F7E8535A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8" y="1706388"/>
            <a:ext cx="7772400" cy="23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0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@2022 by </a:t>
            </a:r>
            <a:r>
              <a:rPr lang="en-US" dirty="0" err="1"/>
              <a:t>Quantinuum</a:t>
            </a:r>
            <a:r>
              <a:rPr lang="en-US" dirty="0"/>
              <a:t>. All rights reserved.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210277"/>
            <a:ext cx="10506892" cy="732446"/>
          </a:xfrm>
        </p:spPr>
        <p:txBody>
          <a:bodyPr>
            <a:normAutofit/>
          </a:bodyPr>
          <a:lstStyle/>
          <a:p>
            <a:r>
              <a:rPr lang="en-GB" dirty="0"/>
              <a:t>The Exchange Correlation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AutoShape 4" descr="1.16: Fundamentals of Electron Absorption Spectroscopy ...">
            <a:extLst>
              <a:ext uri="{FF2B5EF4-FFF2-40B4-BE49-F238E27FC236}">
                <a16:creationId xmlns:a16="http://schemas.microsoft.com/office/drawing/2014/main" id="{2EDF636B-72DC-C423-A4FA-80BE973591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1.16: Fundamentals of Electron Absorption Spectroscopy ...">
            <a:extLst>
              <a:ext uri="{FF2B5EF4-FFF2-40B4-BE49-F238E27FC236}">
                <a16:creationId xmlns:a16="http://schemas.microsoft.com/office/drawing/2014/main" id="{B7B9DEB4-0E0C-BA49-2BDA-B4E241F10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-1340443"/>
            <a:ext cx="5074243" cy="507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B4F22532-F117-39D1-5193-35AAF34DE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0EF5502-2E25-C772-9476-6B12D1316508}"/>
              </a:ext>
            </a:extLst>
          </p:cNvPr>
          <p:cNvSpPr txBox="1">
            <a:spLocks/>
          </p:cNvSpPr>
          <p:nvPr/>
        </p:nvSpPr>
        <p:spPr>
          <a:xfrm>
            <a:off x="1335484" y="756255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For parallel spins: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At r1  = r2 in 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b="1" u="sng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b="1" u="sng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b="1" u="sng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u="sng" dirty="0">
                <a:solidFill>
                  <a:srgbClr val="FF0000"/>
                </a:solidFill>
              </a:rPr>
              <a:t>Parallel spins correlated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Known as exchange correlation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Property of antisymmetric product wavefunction</a:t>
            </a:r>
          </a:p>
          <a:p>
            <a:endParaRPr lang="en-GB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b="0" dirty="0"/>
          </a:p>
          <a:p>
            <a:endParaRPr lang="en-GB" b="0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C488F-9212-BA7B-6CB5-27F37B176224}"/>
              </a:ext>
            </a:extLst>
          </p:cNvPr>
          <p:cNvSpPr txBox="1"/>
          <p:nvPr/>
        </p:nvSpPr>
        <p:spPr>
          <a:xfrm>
            <a:off x="4357991" y="20622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354B21-1E3D-A97B-4D58-73A4EF6A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573" y="2847219"/>
            <a:ext cx="3836804" cy="3302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CF527F-D3CC-FF8D-E667-A52E8D82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328" y="3553848"/>
            <a:ext cx="3484602" cy="3906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2EE6E3-CC5D-DAE2-31DD-3411EDD3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43" y="1712589"/>
            <a:ext cx="7772400" cy="9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2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@2022 by </a:t>
            </a:r>
            <a:r>
              <a:rPr lang="en-US" dirty="0" err="1"/>
              <a:t>Quantinuum</a:t>
            </a:r>
            <a:r>
              <a:rPr lang="en-US" dirty="0"/>
              <a:t>. All rights reserved.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210277"/>
            <a:ext cx="10506892" cy="732446"/>
          </a:xfrm>
        </p:spPr>
        <p:txBody>
          <a:bodyPr>
            <a:normAutofit/>
          </a:bodyPr>
          <a:lstStyle/>
          <a:p>
            <a:r>
              <a:rPr lang="en-GB" dirty="0"/>
              <a:t>The Exchange Correlation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AutoShape 4" descr="1.16: Fundamentals of Electron Absorption Spectroscopy ...">
            <a:extLst>
              <a:ext uri="{FF2B5EF4-FFF2-40B4-BE49-F238E27FC236}">
                <a16:creationId xmlns:a16="http://schemas.microsoft.com/office/drawing/2014/main" id="{2EDF636B-72DC-C423-A4FA-80BE973591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1.16: Fundamentals of Electron Absorption Spectroscopy ...">
            <a:extLst>
              <a:ext uri="{FF2B5EF4-FFF2-40B4-BE49-F238E27FC236}">
                <a16:creationId xmlns:a16="http://schemas.microsoft.com/office/drawing/2014/main" id="{B7B9DEB4-0E0C-BA49-2BDA-B4E241F10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-1340443"/>
            <a:ext cx="5074243" cy="507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B4F22532-F117-39D1-5193-35AAF34DE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80EF5502-2E25-C772-9476-6B12D1316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5484" y="756255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For anti parallel spin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b="0" dirty="0"/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b="0" dirty="0"/>
                  <a:t> some terms go to zero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Electrons are indistinguishable</a:t>
                </a:r>
              </a:p>
              <a:p>
                <a:pPr marL="571500" lvl="1" indent="-342900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FF0000"/>
                    </a:solidFill>
                  </a:rPr>
                  <a:t>In the simple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(Same spatial orbital)</a:t>
                </a:r>
              </a:p>
              <a:p>
                <a:pPr marL="571500" lvl="1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571500" lvl="1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571500" lvl="1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the probability is non zero</a:t>
                </a:r>
              </a:p>
              <a:p>
                <a:pPr marL="571500" lvl="1" indent="-342900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FF0000"/>
                    </a:solidFill>
                  </a:rPr>
                  <a:t>This disagrees with the classical Coulomb interactions </a:t>
                </a:r>
              </a:p>
            </p:txBody>
          </p:sp>
        </mc:Choice>
        <mc:Fallback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80EF5502-2E25-C772-9476-6B12D1316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84" y="756255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b="-98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CC488F-9212-BA7B-6CB5-27F37B176224}"/>
              </a:ext>
            </a:extLst>
          </p:cNvPr>
          <p:cNvSpPr txBox="1"/>
          <p:nvPr/>
        </p:nvSpPr>
        <p:spPr>
          <a:xfrm>
            <a:off x="4357991" y="20622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1AC929-787D-7489-035E-7FDCF32C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30" y="1571594"/>
            <a:ext cx="7772400" cy="1257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40DBD3-4A00-7595-5024-AFD0A3AE5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573" y="2876385"/>
            <a:ext cx="3836804" cy="33024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61608D-24FB-7566-C1F9-51D0021CC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353" y="4295950"/>
            <a:ext cx="4162319" cy="37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9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Douglas Hartree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A3DD5BA-5925-F087-760A-35AF17D1F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16" y="1398848"/>
            <a:ext cx="3031461" cy="444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AD58C54-10F4-3B5B-197A-B2EE6638A2B3}"/>
              </a:ext>
            </a:extLst>
          </p:cNvPr>
          <p:cNvSpPr txBox="1">
            <a:spLocks/>
          </p:cNvSpPr>
          <p:nvPr/>
        </p:nvSpPr>
        <p:spPr>
          <a:xfrm>
            <a:off x="5414554" y="1211980"/>
            <a:ext cx="6415163" cy="174146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Learnt about differential equations during the first world war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Applied these ideas to Schrodinger equation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First solutions with electron mean field potential in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8194" name="Picture 2" descr="Photo">
            <a:extLst>
              <a:ext uri="{FF2B5EF4-FFF2-40B4-BE49-F238E27FC236}">
                <a16:creationId xmlns:a16="http://schemas.microsoft.com/office/drawing/2014/main" id="{81830564-6018-CE9D-8635-2CA212190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61" y="3904560"/>
            <a:ext cx="3528763" cy="23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0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Electronic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70B5F352-53AA-1B43-2F0D-E65E2652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27" y="1147156"/>
            <a:ext cx="7188200" cy="5245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6C78B0-E825-8DC1-5D16-211DFA09A25F}"/>
              </a:ext>
            </a:extLst>
          </p:cNvPr>
          <p:cNvSpPr txBox="1"/>
          <p:nvPr/>
        </p:nvSpPr>
        <p:spPr>
          <a:xfrm>
            <a:off x="1727200" y="296360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C000"/>
                </a:solidFill>
              </a:rPr>
              <a:t>Electron kinetic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EBB3B"/>
                </a:solidFill>
              </a:rPr>
              <a:t>Electron - nuclear attraction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Electron - electron repulsion</a:t>
            </a:r>
          </a:p>
        </p:txBody>
      </p:sp>
    </p:spTree>
    <p:extLst>
      <p:ext uri="{BB962C8B-B14F-4D97-AF65-F5344CB8AC3E}">
        <p14:creationId xmlns:p14="http://schemas.microsoft.com/office/powerpoint/2010/main" val="51094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E-E repulsion with antisymmetry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866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Slater Determinant separability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Because: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 two electron terms deal with antisymmetric terms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Bra-</a:t>
            </a:r>
            <a:r>
              <a:rPr lang="en-GB" dirty="0" err="1"/>
              <a:t>ket</a:t>
            </a:r>
            <a:r>
              <a:rPr lang="en-GB" dirty="0"/>
              <a:t> integral shorthand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C2282-4457-0C90-A256-9B6C8F23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10" y="1681595"/>
            <a:ext cx="10042821" cy="732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F1E8C3-C19E-DF1C-FB7A-C71338964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39" y="4498824"/>
            <a:ext cx="10838120" cy="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372D3A-875E-91E7-854D-EF6EC7A95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808" y="2510378"/>
            <a:ext cx="5507736" cy="665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53DF2-7348-FAF6-F04B-20D1EAEA41D2}"/>
              </a:ext>
            </a:extLst>
          </p:cNvPr>
          <p:cNvSpPr txBox="1"/>
          <p:nvPr/>
        </p:nvSpPr>
        <p:spPr>
          <a:xfrm>
            <a:off x="3035808" y="69494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588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E-E repulsion with antisymmetry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866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Two body term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Because: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ED9DB5-2D81-7127-67DF-7E972539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50" y="2141573"/>
            <a:ext cx="10059736" cy="1131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BAAC8-B64F-45D2-796E-B26D10ED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77" y="3670808"/>
            <a:ext cx="1255123" cy="2030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28CDF7-59F2-54DA-5929-DE62B01C5E1A}"/>
              </a:ext>
            </a:extLst>
          </p:cNvPr>
          <p:cNvSpPr txBox="1"/>
          <p:nvPr/>
        </p:nvSpPr>
        <p:spPr>
          <a:xfrm>
            <a:off x="5484421" y="5180583"/>
            <a:ext cx="1223158" cy="39069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rgbClr val="0057FF"/>
                </a:solidFill>
              </a:rPr>
              <a:t>Coulomb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65394-950F-D6D2-584B-3E11AC27A89D}"/>
              </a:ext>
            </a:extLst>
          </p:cNvPr>
          <p:cNvSpPr txBox="1"/>
          <p:nvPr/>
        </p:nvSpPr>
        <p:spPr>
          <a:xfrm>
            <a:off x="9056915" y="5180583"/>
            <a:ext cx="1223158" cy="39069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</a:rPr>
              <a:t>Exchange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66CFF2-90DA-9221-8D33-5A1BB166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275" y="4441922"/>
            <a:ext cx="10147411" cy="5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8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E-E repulsion with antisymmetry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866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Two body term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Exact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0057FF"/>
                </a:solidFill>
              </a:rPr>
              <a:t>Coulomb term has a classical analogue of averaged instantons point charge repulsions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0057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0057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 Exchange term only exists due to the antisymmetry and is non classical</a:t>
            </a:r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C78C7-0B2F-8CDE-73F1-195FB08EC5E0}"/>
              </a:ext>
            </a:extLst>
          </p:cNvPr>
          <p:cNvSpPr txBox="1"/>
          <p:nvPr/>
        </p:nvSpPr>
        <p:spPr>
          <a:xfrm>
            <a:off x="5484421" y="2944541"/>
            <a:ext cx="1223158" cy="39069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rgbClr val="0057FF"/>
                </a:solidFill>
              </a:rPr>
              <a:t>Coulomb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08EEA-8010-B694-83C3-61591390BC8E}"/>
              </a:ext>
            </a:extLst>
          </p:cNvPr>
          <p:cNvSpPr txBox="1"/>
          <p:nvPr/>
        </p:nvSpPr>
        <p:spPr>
          <a:xfrm>
            <a:off x="9056915" y="2944541"/>
            <a:ext cx="1223158" cy="39069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</a:rPr>
              <a:t>Exchange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1BF95C-FE84-1872-897F-20E32EC94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75" y="2205880"/>
            <a:ext cx="10147411" cy="5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E-E repulsion with antisymmetry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866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Two body term for opposite spins in a spatial orbital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Holds for opposite spins in any spatial orbitals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Therefor: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6A490-635D-987D-D382-43D27765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18105"/>
            <a:ext cx="7772400" cy="636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A6D4AB-7D3D-BB58-9FD5-B1012BE2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75" y="3982749"/>
            <a:ext cx="10103107" cy="11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3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E-E repulsion with antisymmetry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866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Two body term for opposite spins in a spatial orbital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Due to spin orthogonality: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Spin cancelation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40203-E8A8-D302-3E30-7A77AA66B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106" y="1668896"/>
            <a:ext cx="3161465" cy="67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16104-6E3C-FD0F-CBDC-D88639D9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76318"/>
            <a:ext cx="7772400" cy="6657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78553-EF25-25F9-0795-908C7147F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399" y="2751658"/>
            <a:ext cx="10103107" cy="11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E-E repulsion with antisymmetry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866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becomes quite obvious when we used the Restricted WF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Where we explicitly show the spatial orbital and spin product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Spatial orbital has the same wavefunction for spin up and spin down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 exchange term only fires when integral has parrel spins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Only happens when we use a Slater determinant WF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6F896-19AF-E6BB-B879-19D77627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75" y="2680489"/>
            <a:ext cx="10718688" cy="5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9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field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866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B8F035E-1652-0E3F-7616-58F50E8D86BD}"/>
              </a:ext>
            </a:extLst>
          </p:cNvPr>
          <p:cNvSpPr txBox="1">
            <a:spLocks/>
          </p:cNvSpPr>
          <p:nvPr/>
        </p:nvSpPr>
        <p:spPr>
          <a:xfrm>
            <a:off x="1369675" y="10390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One electron mean field Coulomb operator for density averaging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Exact treatment of non-separable treatment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917BE4-D94C-950B-5850-969FA3A96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3124542"/>
            <a:ext cx="7772400" cy="754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23F9A-2F5C-9E30-6EAF-0E3EC9D2A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13" y="2084226"/>
            <a:ext cx="3634373" cy="708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DCC31A-90A0-981E-73B8-5015486DD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521" y="5022663"/>
            <a:ext cx="7772400" cy="688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500DE-D12D-C907-1A0D-743C7210ED8E}"/>
              </a:ext>
            </a:extLst>
          </p:cNvPr>
          <p:cNvSpPr txBox="1"/>
          <p:nvPr/>
        </p:nvSpPr>
        <p:spPr>
          <a:xfrm>
            <a:off x="3327400" y="7366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0392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Field Approximation with Antisymmetry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866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Two body term for opposite spins in a spatial orbital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Density and exchange averaging over r2 as mean field operator</a:t>
            </a: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‘Integrate out’ r2 variable</a:t>
            </a:r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1183B-0CDE-E618-70A9-B3C19151C2EF}"/>
              </a:ext>
            </a:extLst>
          </p:cNvPr>
          <p:cNvSpPr txBox="1"/>
          <p:nvPr/>
        </p:nvSpPr>
        <p:spPr>
          <a:xfrm>
            <a:off x="3767328" y="73152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232828-CA90-851F-B34C-BA262320B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767" y="2082368"/>
            <a:ext cx="10058401" cy="515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E1EDCE-922E-E922-EB6D-12CAAA8E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86" y="3992655"/>
            <a:ext cx="982041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9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Thought experiment H</a:t>
            </a:r>
            <a:r>
              <a:rPr lang="en-GB" baseline="30000" dirty="0"/>
              <a:t>-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7275" y="886621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Electron 2 goes though electron 1 in a straight line on the way to the nucleus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Spins can be pair or unpaired in different or same spatial orbital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rgbClr val="FF0000"/>
                  </a:solidFill>
                </a:endParaRPr>
              </a:p>
              <a:p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275" y="886621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725" b="-25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881C9-7CDB-7C5D-B650-D32B3BD511F6}"/>
              </a:ext>
            </a:extLst>
          </p:cNvPr>
          <p:cNvSpPr txBox="1"/>
          <p:nvPr/>
        </p:nvSpPr>
        <p:spPr>
          <a:xfrm>
            <a:off x="1557867" y="56896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1183B-0CDE-E618-70A9-B3C19151C2EF}"/>
              </a:ext>
            </a:extLst>
          </p:cNvPr>
          <p:cNvSpPr txBox="1"/>
          <p:nvPr/>
        </p:nvSpPr>
        <p:spPr>
          <a:xfrm>
            <a:off x="3767328" y="73152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1" name="Picture 10" descr="A picture containing text, device, gauge, dark&#10;&#10;Description automatically generated">
            <a:extLst>
              <a:ext uri="{FF2B5EF4-FFF2-40B4-BE49-F238E27FC236}">
                <a16:creationId xmlns:a16="http://schemas.microsoft.com/office/drawing/2014/main" id="{E60BAF68-2573-6643-6BB4-E71F363E0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431" y="2745578"/>
            <a:ext cx="7022490" cy="374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8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Atomic 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Constant nuclear repulsions removed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73D722"/>
                </a:solidFill>
              </a:rPr>
              <a:t>Hartree unit of energy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C8A146-005D-417F-08EC-F3EDDAF5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30933"/>
            <a:ext cx="5031839" cy="11598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F69C23-6CDF-154F-8221-2C39930C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8553"/>
            <a:ext cx="7772400" cy="1067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C6EE13-FE50-4B73-E476-C52B61EF5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730" y="3737833"/>
            <a:ext cx="6185213" cy="1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Thought experiment H</a:t>
            </a:r>
            <a:r>
              <a:rPr lang="en-GB" baseline="30000" dirty="0"/>
              <a:t>-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866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Treat as potential </a:t>
            </a:r>
            <a:r>
              <a:rPr lang="en-GB" dirty="0">
                <a:solidFill>
                  <a:srgbClr val="FF0000"/>
                </a:solidFill>
              </a:rPr>
              <a:t>function of r1 for a fixed r2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Compare to instantaneous point charge at r1 and r2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u="sng" dirty="0">
                <a:solidFill>
                  <a:srgbClr val="FF0000"/>
                </a:solidFill>
              </a:rPr>
              <a:t>Very different!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3F9D2F-CE8A-0992-A924-FB82F803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00464"/>
            <a:ext cx="7772400" cy="876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6DA46A-CA6B-4F2A-0D41-ABE13D9FC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31" y="4446669"/>
            <a:ext cx="6453938" cy="876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5400FC-52F3-3A18-295E-5B26FE82919F}"/>
              </a:ext>
            </a:extLst>
          </p:cNvPr>
          <p:cNvSpPr txBox="1"/>
          <p:nvPr/>
        </p:nvSpPr>
        <p:spPr>
          <a:xfrm>
            <a:off x="2926080" y="73152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43171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Thought experiment H</a:t>
            </a:r>
            <a:r>
              <a:rPr lang="en-GB" baseline="30000" dirty="0"/>
              <a:t>-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BC8BD5-D959-538A-94F9-06E2C7806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88"/>
          <a:stretch/>
        </p:blipFill>
        <p:spPr>
          <a:xfrm>
            <a:off x="6553199" y="513057"/>
            <a:ext cx="5274832" cy="3623760"/>
          </a:xfrm>
          <a:prstGeom prst="rect">
            <a:avLst/>
          </a:prstGeom>
        </p:spPr>
      </p:pic>
      <p:pic>
        <p:nvPicPr>
          <p:cNvPr id="12" name="Picture 11" descr="A picture containing device, dark, gauge, meter&#10;&#10;Description automatically generated">
            <a:extLst>
              <a:ext uri="{FF2B5EF4-FFF2-40B4-BE49-F238E27FC236}">
                <a16:creationId xmlns:a16="http://schemas.microsoft.com/office/drawing/2014/main" id="{FB16E62C-0650-272C-C283-F80819D1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558" y="4214720"/>
            <a:ext cx="4620769" cy="2465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17EFD0-3C4B-808E-CA90-F2F4EB49D9D0}"/>
              </a:ext>
            </a:extLst>
          </p:cNvPr>
          <p:cNvSpPr txBox="1"/>
          <p:nvPr/>
        </p:nvSpPr>
        <p:spPr>
          <a:xfrm>
            <a:off x="1268838" y="1596589"/>
            <a:ext cx="50387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u="sng" dirty="0"/>
              <a:t>Anti parallel spins</a:t>
            </a: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For electron 2 When electron 1 is fixed at r1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Exchange term goes to zero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Only Coulomb MF term present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Only knowns about mean field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In MF case e2 can in theory have non zero probability of being in the same place as e1 because of non infinity potential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Unphysical – electrons uncorrelated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113389-435F-A89A-4D47-0C61B0C34FE1}"/>
              </a:ext>
            </a:extLst>
          </p:cNvPr>
          <p:cNvSpPr/>
          <p:nvPr/>
        </p:nvSpPr>
        <p:spPr>
          <a:xfrm>
            <a:off x="7205472" y="1828800"/>
            <a:ext cx="804672" cy="768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EBF838-700A-10B9-6380-97C5032D4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184" y="1019792"/>
            <a:ext cx="1739151" cy="4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6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Thought experiment H</a:t>
            </a:r>
            <a:r>
              <a:rPr lang="en-GB" baseline="30000" dirty="0"/>
              <a:t>-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7" name="Picture 6" descr="A picture containing text, device, gauge, dark&#10;&#10;Description automatically generated">
            <a:extLst>
              <a:ext uri="{FF2B5EF4-FFF2-40B4-BE49-F238E27FC236}">
                <a16:creationId xmlns:a16="http://schemas.microsoft.com/office/drawing/2014/main" id="{C324500E-73B9-177E-C4EB-BE3DE4E7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772" y="1618643"/>
            <a:ext cx="5545848" cy="2959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A76094-19E4-A5A6-F845-E80CB710E36B}"/>
                  </a:ext>
                </a:extLst>
              </p:cNvPr>
              <p:cNvSpPr txBox="1"/>
              <p:nvPr/>
            </p:nvSpPr>
            <p:spPr>
              <a:xfrm>
                <a:off x="1268838" y="1596589"/>
                <a:ext cx="5038730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b="1" u="sng" dirty="0"/>
                  <a:t>Parallel spins 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For electron 2 when electron 1 is fixed at r1</a:t>
                </a:r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Exchange term non zero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Coulomb term has negative contributions from exchange term due to non zero overlap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rgbClr val="FF0000"/>
                    </a:solidFill>
                  </a:rPr>
                  <a:t>Physical – Parallel spins correlated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A76094-19E4-A5A6-F845-E80CB710E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38" y="1596589"/>
                <a:ext cx="5038730" cy="3139321"/>
              </a:xfrm>
              <a:prstGeom prst="rect">
                <a:avLst/>
              </a:prstGeom>
              <a:blipFill>
                <a:blip r:embed="rId3"/>
                <a:stretch>
                  <a:fillRect l="-754" t="-806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22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FOCK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99321"/>
            <a:ext cx="10669925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Generalising this to K electrons making the mean field approximation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DECA05-1659-5EFF-FB2C-EE0BFB3F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63" y="2134750"/>
            <a:ext cx="9869437" cy="1882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85B814-B097-ED07-364C-B201C66C7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75" y="4826819"/>
            <a:ext cx="3634373" cy="708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AB9F6-4A4B-39C3-93F9-2B97D15CA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141" y="4848152"/>
            <a:ext cx="4010478" cy="7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5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FOCK </a:t>
            </a:r>
            <a:r>
              <a:rPr lang="en-GB" dirty="0" err="1"/>
              <a:t>OPerator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99321"/>
            <a:ext cx="10669925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Expectation 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One electron operators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85B814-B097-ED07-364C-B201C66C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61" y="2165262"/>
            <a:ext cx="3634373" cy="708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AB9F6-4A4B-39C3-93F9-2B97D15C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27" y="2186595"/>
            <a:ext cx="4010478" cy="780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0ED559-2516-380C-434A-AF77662FF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881967"/>
            <a:ext cx="7772400" cy="7549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93EE21-A3B5-43A0-A3D9-1ACE0B19A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971829"/>
            <a:ext cx="7772400" cy="7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4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FOCK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99321"/>
            <a:ext cx="10669925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Because: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/>
              <a:t>Separable 1 electron operator which respects antisymmetry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Quite remarkable when you think antisymmetry requires two particles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E800"/>
                </a:solidFill>
              </a:rPr>
              <a:t>1e Kinetic  + ( Nuclear – Electronic repulsion)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57FF"/>
                </a:solidFill>
              </a:rPr>
              <a:t>Coulomb term has a classical analogue of averaged instantons point charge repulsions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0057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FF0000"/>
                </a:solidFill>
              </a:rPr>
              <a:t> Exchange term only exists due to the antisymmetry and is non classical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571500" lvl="1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F64B5-B2D6-170D-6C75-90C3864B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1270999"/>
            <a:ext cx="2305050" cy="2624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02E8F3-BDA3-B406-220D-A6CE61AD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9" y="1774537"/>
            <a:ext cx="9004715" cy="18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FOCK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99321"/>
            <a:ext cx="10669925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Due to separability (exchange where electron </a:t>
            </a:r>
            <a:r>
              <a:rPr lang="en-GB" dirty="0" err="1"/>
              <a:t>i</a:t>
            </a:r>
            <a:r>
              <a:rPr lang="en-GB" dirty="0"/>
              <a:t> is in spin orbital j):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Still works as separability is due electron variables, not where the electron variable are: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E800"/>
                </a:solidFill>
              </a:rPr>
              <a:t>1e Kinetic  + ( Nuclear – Electronic repulsion)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57FF"/>
                </a:solidFill>
              </a:rPr>
              <a:t>Coulomb term has a classical analogue of averaged instantons point charge repulsions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0057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FF0000"/>
                </a:solidFill>
              </a:rPr>
              <a:t> Exchange term only exists due to the antisymmetry and is non classical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571500" lvl="1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203BE0-B2C8-B084-2424-82F5E0AB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037" y="2492245"/>
            <a:ext cx="7772400" cy="1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4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FOCK Pseudo eigenvalue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99321"/>
            <a:ext cx="10669925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Non linear feedback loop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Must be solved iteratively until self consistency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E800"/>
                </a:solidFill>
              </a:rPr>
              <a:t>1e Kinetic  + ( Nuclear – Electronic repulsion)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0057FF"/>
                </a:solidFill>
              </a:rPr>
              <a:t>Coulomb term has a classical analogue of averaged instantons point charge repulsions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0057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rgbClr val="FF0000"/>
                </a:solidFill>
              </a:rPr>
              <a:t>Exchange term only exists due to the antisymmetry and is non classical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571500" lvl="1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07544C-F654-7387-3579-0150660C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47" y="2769951"/>
            <a:ext cx="9745691" cy="10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4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Introduce a Basis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866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B8F035E-1652-0E3F-7616-58F50E8D86BD}"/>
              </a:ext>
            </a:extLst>
          </p:cNvPr>
          <p:cNvSpPr txBox="1">
            <a:spLocks/>
          </p:cNvSpPr>
          <p:nvPr/>
        </p:nvSpPr>
        <p:spPr>
          <a:xfrm>
            <a:off x="1369675" y="10390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 far we have been working with the functional form because some </a:t>
            </a:r>
            <a:r>
              <a:rPr lang="en-GB" dirty="0" err="1"/>
              <a:t>integro</a:t>
            </a:r>
            <a:r>
              <a:rPr lang="en-GB" dirty="0"/>
              <a:t>-differential equations can be solved with an analytical closed form solution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For multi nuclear centres with non electron nuclear spherical potential there is no analytical closed form solution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must now introduce a finite basis!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Recall the generalised secular equation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Gives optimal basis set expansion parameters for a given non orthogonal basis spanning the </a:t>
            </a:r>
            <a:r>
              <a:rPr lang="en-GB" dirty="0" err="1"/>
              <a:t>Fock</a:t>
            </a:r>
            <a:r>
              <a:rPr lang="en-GB" dirty="0"/>
              <a:t> operator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E8619-580B-C498-2BBF-F801BB07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66" y="5054599"/>
            <a:ext cx="3119068" cy="4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0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Yesterdays Problem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17275" y="8866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B8F035E-1652-0E3F-7616-58F50E8D86BD}"/>
              </a:ext>
            </a:extLst>
          </p:cNvPr>
          <p:cNvSpPr txBox="1">
            <a:spLocks/>
          </p:cNvSpPr>
          <p:nvPr/>
        </p:nvSpPr>
        <p:spPr>
          <a:xfrm>
            <a:off x="1369675" y="103902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9A5AB0-06FE-61A8-29E0-FB6EDDB3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70" y="1255291"/>
            <a:ext cx="6789399" cy="48429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D36147-341F-4AAB-5CAF-85E4629A2A86}"/>
              </a:ext>
            </a:extLst>
          </p:cNvPr>
          <p:cNvSpPr txBox="1"/>
          <p:nvPr/>
        </p:nvSpPr>
        <p:spPr>
          <a:xfrm>
            <a:off x="8851900" y="13737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Thanks </a:t>
            </a:r>
            <a:r>
              <a:rPr lang="en-US" dirty="0" err="1"/>
              <a:t>Iakov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5111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81825"/>
            <a:ext cx="10058400" cy="634099"/>
          </a:xfrm>
        </p:spPr>
        <p:txBody>
          <a:bodyPr/>
          <a:lstStyle/>
          <a:p>
            <a:r>
              <a:rPr lang="en-GB" dirty="0"/>
              <a:t>Mean </a:t>
            </a:r>
            <a:r>
              <a:rPr lang="en-GB" dirty="0" err="1"/>
              <a:t>FiEld</a:t>
            </a:r>
            <a:r>
              <a:rPr lang="en-GB" dirty="0"/>
              <a:t>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A95958F-6A5F-F0AA-3B21-53A2C6E1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1" y="1015924"/>
            <a:ext cx="6469273" cy="55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basis Set?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336764" y="11471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Car example: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More balls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Better shaped balls (higher dimensions)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Better fit to the exact wavefunction (black outline)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C29F8A-5708-B485-5D7A-AD5FF721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618" y="636082"/>
            <a:ext cx="1864407" cy="31633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AE3081-F422-9DCB-14CE-FA5F10A8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41" y="2188352"/>
            <a:ext cx="6019800" cy="1041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7AED7E-5035-3166-D3BB-6B4187B0E0B6}"/>
              </a:ext>
            </a:extLst>
          </p:cNvPr>
          <p:cNvSpPr txBox="1"/>
          <p:nvPr/>
        </p:nvSpPr>
        <p:spPr>
          <a:xfrm>
            <a:off x="6946900" y="61341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8036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basis Set?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336764" y="11471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WF example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Try to find some linear combination of functions that best fits the exact wavefunction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AE3081-F422-9DCB-14CE-FA5F10A8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930400"/>
            <a:ext cx="6019800" cy="1041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0365DA-913F-85D4-54B7-C510EAF7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014" y="3631520"/>
            <a:ext cx="3092177" cy="24773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AB32C1-BD7B-51A0-D16C-9476FE9FB8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21" t="5247" r="6650" b="8120"/>
          <a:stretch/>
        </p:blipFill>
        <p:spPr>
          <a:xfrm>
            <a:off x="6789442" y="3986651"/>
            <a:ext cx="2819401" cy="197424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2B1694-5705-BDE0-FA0D-D84F187386F7}"/>
              </a:ext>
            </a:extLst>
          </p:cNvPr>
          <p:cNvCxnSpPr>
            <a:cxnSpLocks/>
          </p:cNvCxnSpPr>
          <p:nvPr/>
        </p:nvCxnSpPr>
        <p:spPr>
          <a:xfrm flipH="1">
            <a:off x="5149305" y="5346666"/>
            <a:ext cx="134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743334-4955-5396-4E37-FCD03F077143}"/>
              </a:ext>
            </a:extLst>
          </p:cNvPr>
          <p:cNvSpPr txBox="1"/>
          <p:nvPr/>
        </p:nvSpPr>
        <p:spPr>
          <a:xfrm>
            <a:off x="5112729" y="468116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sz="1600" dirty="0"/>
              <a:t>Try to fit linear </a:t>
            </a:r>
          </a:p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sz="1600" dirty="0"/>
              <a:t>Combination of </a:t>
            </a:r>
          </a:p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sz="1600" dirty="0"/>
              <a:t>approx. functions </a:t>
            </a:r>
          </a:p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sz="1600" dirty="0"/>
              <a:t>to exact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7AED7E-5035-3166-D3BB-6B4187B0E0B6}"/>
              </a:ext>
            </a:extLst>
          </p:cNvPr>
          <p:cNvSpPr txBox="1"/>
          <p:nvPr/>
        </p:nvSpPr>
        <p:spPr>
          <a:xfrm>
            <a:off x="6946900" y="61341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35519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basis Set?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336764" y="11471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WF example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Try to find some some linear combination of functions that best fits the exact wavefunction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u="sng" dirty="0">
                <a:solidFill>
                  <a:srgbClr val="FF0000"/>
                </a:solidFill>
              </a:rPr>
              <a:t>Diagonalising the </a:t>
            </a:r>
            <a:r>
              <a:rPr lang="en-GB" b="1" u="sng" dirty="0" err="1">
                <a:solidFill>
                  <a:srgbClr val="FF0000"/>
                </a:solidFill>
              </a:rPr>
              <a:t>Fock</a:t>
            </a:r>
            <a:r>
              <a:rPr lang="en-GB" b="1" u="sng" dirty="0">
                <a:solidFill>
                  <a:srgbClr val="FF0000"/>
                </a:solidFill>
              </a:rPr>
              <a:t> Matrix does this for you because the secular equation finds the optimal eigenstates due to the variational principle!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AE3081-F422-9DCB-14CE-FA5F10A8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930400"/>
            <a:ext cx="6019800" cy="1041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7AED7E-5035-3166-D3BB-6B4187B0E0B6}"/>
              </a:ext>
            </a:extLst>
          </p:cNvPr>
          <p:cNvSpPr txBox="1"/>
          <p:nvPr/>
        </p:nvSpPr>
        <p:spPr>
          <a:xfrm>
            <a:off x="6946900" y="61341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CB5E84-AB99-574A-1F7B-F22D9F219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466" y="5054599"/>
            <a:ext cx="3119068" cy="4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0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basis Set?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336764" y="11471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Not sure where this should be include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Slater Orbitals - STOs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Gaussian Orbitals - GTOs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Slater Orbitals more pointy like real cups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493E1C-9383-E915-3C9D-4198E56B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75" y="3534688"/>
            <a:ext cx="2175972" cy="449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984578-7FF8-9E18-215F-0142C51A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3125580"/>
            <a:ext cx="4165600" cy="289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698206-4739-57C1-4905-C53A5C4D8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775" y="4671338"/>
            <a:ext cx="2236501" cy="573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9D9D46-FA43-FA5A-38DD-5E56085EA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641" y="1930400"/>
            <a:ext cx="2755900" cy="104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CD72D8-B957-8D8C-746B-6DD3D0453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7591" y="681857"/>
            <a:ext cx="2584704" cy="207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6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Guassian</a:t>
            </a:r>
            <a:r>
              <a:rPr lang="en-GB" dirty="0"/>
              <a:t> Basis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336764" y="11471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Integral properties better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Product of two </a:t>
            </a:r>
            <a:r>
              <a:rPr lang="en-GB" dirty="0" err="1"/>
              <a:t>guassians</a:t>
            </a:r>
            <a:r>
              <a:rPr lang="en-GB" dirty="0"/>
              <a:t> is a </a:t>
            </a:r>
            <a:r>
              <a:rPr lang="en-GB" dirty="0" err="1"/>
              <a:t>Guassian</a:t>
            </a: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A84162-AC66-ABE7-3620-3EC5291D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3947290"/>
            <a:ext cx="10019832" cy="1568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30883F-73F1-8761-691B-771AFE50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185" y="2940042"/>
            <a:ext cx="2627630" cy="637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F18D5E-8751-9959-D575-8B31903929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21" t="5247" r="6650" b="8120"/>
          <a:stretch/>
        </p:blipFill>
        <p:spPr>
          <a:xfrm>
            <a:off x="8572499" y="1781178"/>
            <a:ext cx="2819401" cy="197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7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Need to download </a:t>
            </a:r>
            <a:r>
              <a:rPr lang="en-GB" dirty="0" err="1"/>
              <a:t>pyscf</a:t>
            </a:r>
            <a:r>
              <a:rPr lang="en-GB" dirty="0"/>
              <a:t>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dirty="0"/>
              <a:t>pip install </a:t>
            </a:r>
            <a:r>
              <a:rPr lang="en-GB" b="1" dirty="0" err="1"/>
              <a:t>pyscf</a:t>
            </a:r>
            <a:endParaRPr lang="en-GB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If you have an arm mac come and find 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989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9155D7-A6DF-4A86-BA29-23E0747D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4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Field Hamiltonian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Mean field potential – average over all other electron not </a:t>
            </a:r>
            <a:r>
              <a:rPr lang="en-GB" dirty="0" err="1"/>
              <a:t>i</a:t>
            </a: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Where the electron density is defined as: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144CB6-4B45-0F76-DA54-FFEC893C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5663"/>
            <a:ext cx="7772400" cy="11018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EA3AB1-E84E-6600-E5FC-B6767413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49" y="5458136"/>
            <a:ext cx="7099300" cy="10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2C6687-17D2-F6E7-6DCF-EA3BD3BE4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429000"/>
            <a:ext cx="7772400" cy="10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81825"/>
            <a:ext cx="10058400" cy="634099"/>
          </a:xfrm>
        </p:spPr>
        <p:txBody>
          <a:bodyPr/>
          <a:lstStyle/>
          <a:p>
            <a:r>
              <a:rPr lang="en-GB" dirty="0"/>
              <a:t>Mean Field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A95958F-6A5F-F0AA-3B21-53A2C6E1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2" y="1014152"/>
            <a:ext cx="6469273" cy="5579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138DC3-F291-8DB3-67D9-92AD7BF4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59" y="3429000"/>
            <a:ext cx="4491947" cy="10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Hartree Product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Mean Field Hamiltonian separable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Calculate WF for each single electron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Many particle WF constructed as a product of exact single particle wavefunction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Approximate mean field approximation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Not Antisymmetric, electrons distinguishable, very wrong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625579-B446-21B4-C2C3-B7D7122B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61" y="3274573"/>
            <a:ext cx="10062539" cy="4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Separable differential equations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075506" y="1064169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Separable non interacting operator (Single particle)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Each particle can therefor be treated with it own equation independently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Still in analytic differential equations picture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Non linear in the spin orbitals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Must be iterated over until the mean field converges </a:t>
            </a:r>
            <a:r>
              <a:rPr lang="en-GB" dirty="0">
                <a:solidFill>
                  <a:srgbClr val="FF0000"/>
                </a:solidFill>
              </a:rPr>
              <a:t>(self consistency feedback loop)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48316-F756-214C-79BE-4520E7EAE50F}"/>
              </a:ext>
            </a:extLst>
          </p:cNvPr>
          <p:cNvSpPr txBox="1"/>
          <p:nvPr/>
        </p:nvSpPr>
        <p:spPr>
          <a:xfrm>
            <a:off x="9771529" y="406997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84CDE-698C-5AA9-6D28-95430AAD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850" y="2169755"/>
            <a:ext cx="8652697" cy="10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8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Separable differential equations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075506" y="1064169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Separable non interacting operator (Single particle)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How is this different to LCAO?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Some </a:t>
            </a:r>
            <a:r>
              <a:rPr lang="en-GB" dirty="0" err="1"/>
              <a:t>Integro</a:t>
            </a:r>
            <a:r>
              <a:rPr lang="en-GB" dirty="0"/>
              <a:t>-differential equation can only be solved exactly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Chi can be solved exact for some spherical potentials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Need to apply a basis for molecules like with LCAO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48316-F756-214C-79BE-4520E7EAE50F}"/>
              </a:ext>
            </a:extLst>
          </p:cNvPr>
          <p:cNvSpPr txBox="1"/>
          <p:nvPr/>
        </p:nvSpPr>
        <p:spPr>
          <a:xfrm>
            <a:off x="9771529" y="406997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84CDE-698C-5AA9-6D28-95430AAD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850" y="2169755"/>
            <a:ext cx="8652697" cy="10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Quanto Theme/Title/Section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30A05AEC-6AC1-9646-8611-CA6CB7500F03}"/>
    </a:ext>
  </a:extLst>
</a:theme>
</file>

<file path=ppt/theme/theme2.xml><?xml version="1.0" encoding="utf-8"?>
<a:theme xmlns:a="http://schemas.openxmlformats.org/drawingml/2006/main" name="Quantinuum Template 1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D8421B50-B982-4F4D-B5E1-37C0AA1B1B9E}"/>
    </a:ext>
  </a:extLst>
</a:theme>
</file>

<file path=ppt/theme/theme3.xml><?xml version="1.0" encoding="utf-8"?>
<a:theme xmlns:a="http://schemas.openxmlformats.org/drawingml/2006/main" name="Quantinuum Template 2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ACA08060-25F5-EE45-A6A8-0D1A4C428449}"/>
    </a:ext>
  </a:extLst>
</a:theme>
</file>

<file path=ppt/theme/theme4.xml><?xml version="1.0" encoding="utf-8"?>
<a:theme xmlns:a="http://schemas.openxmlformats.org/drawingml/2006/main" name="Quantinuum Template 4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C93A0560-C636-5E41-9FA9-0C81D7549FA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Section</Template>
  <TotalTime>26226</TotalTime>
  <Words>1723</Words>
  <Application>Microsoft Macintosh PowerPoint</Application>
  <PresentationFormat>Widescreen</PresentationFormat>
  <Paragraphs>1143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Avenir</vt:lpstr>
      <vt:lpstr>Calibri</vt:lpstr>
      <vt:lpstr>Cambria Math</vt:lpstr>
      <vt:lpstr>Wingdings</vt:lpstr>
      <vt:lpstr>InQuanto Theme/Title/Section</vt:lpstr>
      <vt:lpstr>Quantinuum Template 1</vt:lpstr>
      <vt:lpstr>Quantinuum Template 2</vt:lpstr>
      <vt:lpstr>Quantinuum Template 4</vt:lpstr>
      <vt:lpstr>Introduction to Quantum Chemistry</vt:lpstr>
      <vt:lpstr>Douglas Hartree</vt:lpstr>
      <vt:lpstr>Atomic Units</vt:lpstr>
      <vt:lpstr>Mean FiEld Approximation</vt:lpstr>
      <vt:lpstr>Mean Field Hamiltonian</vt:lpstr>
      <vt:lpstr>Mean Field Approximation</vt:lpstr>
      <vt:lpstr>Hartree Product</vt:lpstr>
      <vt:lpstr>Separable differential equations</vt:lpstr>
      <vt:lpstr>Separable differential equations</vt:lpstr>
      <vt:lpstr>NoN-Physical Solutions</vt:lpstr>
      <vt:lpstr>Spin Orbitals</vt:lpstr>
      <vt:lpstr>Antisymmetry </vt:lpstr>
      <vt:lpstr>Antisymmetry </vt:lpstr>
      <vt:lpstr>Slater Determinants</vt:lpstr>
      <vt:lpstr>Slater Determinants</vt:lpstr>
      <vt:lpstr>The Exchange Correlation Problem</vt:lpstr>
      <vt:lpstr>The Exchange Correlation Problem</vt:lpstr>
      <vt:lpstr>The Exchange Correlation Problem</vt:lpstr>
      <vt:lpstr>The Exchange Correlation Problem</vt:lpstr>
      <vt:lpstr>Electronic HAMILTONIAN</vt:lpstr>
      <vt:lpstr>E-E repulsion with antisymmetry</vt:lpstr>
      <vt:lpstr>E-E repulsion with antisymmetry</vt:lpstr>
      <vt:lpstr>E-E repulsion with antisymmetry</vt:lpstr>
      <vt:lpstr>E-E repulsion with antisymmetry</vt:lpstr>
      <vt:lpstr>E-E repulsion with antisymmetry</vt:lpstr>
      <vt:lpstr>E-E repulsion with antisymmetry</vt:lpstr>
      <vt:lpstr>Mean field Approximation</vt:lpstr>
      <vt:lpstr>Mean Field Approximation with Antisymmetry</vt:lpstr>
      <vt:lpstr>Thought experiment H-</vt:lpstr>
      <vt:lpstr>Thought experiment H-</vt:lpstr>
      <vt:lpstr>Thought experiment H-</vt:lpstr>
      <vt:lpstr>Thought experiment H-</vt:lpstr>
      <vt:lpstr>The FOCK Operator</vt:lpstr>
      <vt:lpstr>The FOCK OPerator</vt:lpstr>
      <vt:lpstr>The FOCK Operator</vt:lpstr>
      <vt:lpstr>The FOCK Operator</vt:lpstr>
      <vt:lpstr>The FOCK Pseudo eigenvalue Problem</vt:lpstr>
      <vt:lpstr>Introduce a Basis</vt:lpstr>
      <vt:lpstr>Yesterdays Problem Solution</vt:lpstr>
      <vt:lpstr>What is a basis Set?</vt:lpstr>
      <vt:lpstr>What is a basis Set?</vt:lpstr>
      <vt:lpstr>What is a basis Set?</vt:lpstr>
      <vt:lpstr>What is a basis Set?</vt:lpstr>
      <vt:lpstr>Guassian Basis Functions</vt:lpstr>
      <vt:lpstr>Exercises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Nathan  Fitzpatrick</dc:creator>
  <cp:lastModifiedBy>Nathan Fitzpatrick</cp:lastModifiedBy>
  <cp:revision>4</cp:revision>
  <dcterms:created xsi:type="dcterms:W3CDTF">2022-11-05T12:35:40Z</dcterms:created>
  <dcterms:modified xsi:type="dcterms:W3CDTF">2022-11-24T12:02:53Z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ActionId">
    <vt:lpwstr>3809d819-6b32-49dd-819c-eaa3ed14dca9</vt:lpwstr>
  </property>
  <property fmtid="{D5CDD505-2E9C-101B-9397-08002B2CF9AE}" pid="3" name="MSIP_Label_d546e5e1-5d42-4630-bacd-c69bfdcbd5e8_ContentBits">
    <vt:lpwstr>0</vt:lpwstr>
  </property>
  <property fmtid="{D5CDD505-2E9C-101B-9397-08002B2CF9AE}" pid="4" name="MSIP_Label_d546e5e1-5d42-4630-bacd-c69bfdcbd5e8_Enabled">
    <vt:lpwstr>true</vt:lpwstr>
  </property>
  <property fmtid="{D5CDD505-2E9C-101B-9397-08002B2CF9AE}" pid="5" name="MSIP_Label_d546e5e1-5d42-4630-bacd-c69bfdcbd5e8_Method">
    <vt:lpwstr>Standard</vt:lpwstr>
  </property>
  <property fmtid="{D5CDD505-2E9C-101B-9397-08002B2CF9AE}" pid="6" name="MSIP_Label_d546e5e1-5d42-4630-bacd-c69bfdcbd5e8_Name">
    <vt:lpwstr>d546e5e1-5d42-4630-bacd-c69bfdcbd5e8</vt:lpwstr>
  </property>
  <property fmtid="{D5CDD505-2E9C-101B-9397-08002B2CF9AE}" pid="7" name="MSIP_Label_d546e5e1-5d42-4630-bacd-c69bfdcbd5e8_SetDate">
    <vt:lpwstr>2021-11-09T14:48:12Z</vt:lpwstr>
  </property>
  <property fmtid="{D5CDD505-2E9C-101B-9397-08002B2CF9AE}" pid="8" name="MSIP_Label_d546e5e1-5d42-4630-bacd-c69bfdcbd5e8_SiteId">
    <vt:lpwstr>96ece526-9c7d-48b0-8daf-8b93c90a5d18</vt:lpwstr>
  </property>
  <property fmtid="{D5CDD505-2E9C-101B-9397-08002B2CF9AE}" pid="9" name="NXPowerLiteLastOptimized">
    <vt:lpwstr>8970490</vt:lpwstr>
  </property>
  <property fmtid="{D5CDD505-2E9C-101B-9397-08002B2CF9AE}" pid="10" name="NXPowerLiteSettings">
    <vt:lpwstr>C9000F7008E001</vt:lpwstr>
  </property>
  <property fmtid="{D5CDD505-2E9C-101B-9397-08002B2CF9AE}" pid="11" name="NXPowerLiteVersion">
    <vt:lpwstr>D9.1.2</vt:lpwstr>
  </property>
  <property fmtid="{D5CDD505-2E9C-101B-9397-08002B2CF9AE}" pid="12" name="SmartTag">
    <vt:lpwstr>4</vt:lpwstr>
  </property>
</Properties>
</file>